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FFFFCC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rgbClr val="66FF99">
                <a:alpha val="49000"/>
              </a:srgbClr>
            </a:gs>
            <a:gs pos="100000">
              <a:srgbClr val="FFFFC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Bookman Old Style" pitchFamily="18" charset="0"/>
              </a:rPr>
              <a:t>МЕТОДИЧЕСКОЕ ПОСОБИЕ</a:t>
            </a:r>
            <a:r>
              <a:rPr lang="ru-RU" sz="2000" dirty="0" smtClean="0">
                <a:solidFill>
                  <a:srgbClr val="00660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Bookman Old Style" pitchFamily="18" charset="0"/>
              </a:rPr>
              <a:t>ВЫЗЫВАНИЕ РЕЧИ, АКТИВИЗАЦИЯ СЛОВАРЯ И ФОРМИРОВАНИЕ ГРАММАТИЧЕСКОГО СТРОЯ РЕЧИ У ВОСПИТАННИКОВ, ИМЕЮЩИХ СИСТЕМНОЕ НЕДОРАЗВИТИЕ РЕЧИ </a:t>
            </a:r>
            <a:br>
              <a:rPr lang="ru-RU" sz="2400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Bookman Old Style" pitchFamily="18" charset="0"/>
              </a:rPr>
              <a:t>ТЯЖЕЛОЙ СТЕПЕНИ</a:t>
            </a:r>
            <a:br>
              <a:rPr lang="ru-RU" sz="2400" dirty="0" smtClean="0">
                <a:solidFill>
                  <a:srgbClr val="006600"/>
                </a:solidFill>
                <a:latin typeface="Bookman Old Style" pitchFamily="18" charset="0"/>
              </a:rPr>
            </a:br>
            <a:endParaRPr lang="ru-RU" sz="2400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941168"/>
            <a:ext cx="6400800" cy="129614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Составитель:</a:t>
            </a:r>
          </a:p>
          <a:p>
            <a:pPr algn="r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Рябинович Т.С., </a:t>
            </a:r>
          </a:p>
          <a:p>
            <a:pPr algn="r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учитель-логопед </a:t>
            </a:r>
            <a:endParaRPr lang="ru-RU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Примеры игр (двусложные слова из прямых слогов)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3000" dirty="0" smtClean="0">
                <a:solidFill>
                  <a:srgbClr val="000066"/>
                </a:solidFill>
                <a:latin typeface="Bookman Old Style" pitchFamily="18" charset="0"/>
              </a:rPr>
              <a:t>Игра «Назови»</a:t>
            </a:r>
          </a:p>
          <a:p>
            <a:pPr lvl="0"/>
            <a:r>
              <a:rPr lang="ru-RU" sz="3000" dirty="0" smtClean="0">
                <a:solidFill>
                  <a:srgbClr val="000066"/>
                </a:solidFill>
                <a:latin typeface="Bookman Old Style" pitchFamily="18" charset="0"/>
              </a:rPr>
              <a:t>К уже отработанному речевому материалу прибавляем слова «ЭТО», «ВОТ» или «ТУТ» (в зависимости от того, что у малыша лучше получается). Таким образом, соединив указательное слово с существительным, ребенок произносит фразу! </a:t>
            </a:r>
          </a:p>
          <a:p>
            <a:r>
              <a:rPr lang="ru-RU" sz="3000" dirty="0" smtClean="0">
                <a:solidFill>
                  <a:srgbClr val="000066"/>
                </a:solidFill>
                <a:latin typeface="Bookman Old Style" pitchFamily="18" charset="0"/>
              </a:rPr>
              <a:t>Это (тут, вот) Аня. Это Вова. Это баба. Баба Таня. Это деда. Деда Ваня. Это мама. Мама Катя. Это папа. Папа Дима. Это киса. Киса Муся.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Педагогические ориентиры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Преодолевать  речевой  негативизм  у  детей, формировать  эмоциональный  контакт  с  окружающими, развивать  положительное  отношение  детей  к  занятиям.</a:t>
            </a:r>
          </a:p>
          <a:p>
            <a:r>
              <a:rPr lang="ru-RU" sz="1400" dirty="0" smtClean="0">
                <a:latin typeface="Bookman Old Style" pitchFamily="18" charset="0"/>
              </a:rPr>
              <a:t>Развивать  когнитивные  предпосылки  речевой  деятельности, формировать  речь  во  взаимосвязи  с   развитием  восприятия, внимания,  памяти, мышления.</a:t>
            </a:r>
          </a:p>
          <a:p>
            <a:r>
              <a:rPr lang="ru-RU" sz="1400" dirty="0" smtClean="0">
                <a:latin typeface="Bookman Old Style" pitchFamily="18" charset="0"/>
              </a:rPr>
              <a:t>Расширять  понимание  речи.</a:t>
            </a:r>
          </a:p>
          <a:p>
            <a:r>
              <a:rPr lang="ru-RU" sz="1400" dirty="0" smtClean="0">
                <a:latin typeface="Bookman Old Style" pitchFamily="18" charset="0"/>
              </a:rPr>
              <a:t>Развивать  интерес  к  окружающей  действительности  и  познавательную  деятельность  детей.</a:t>
            </a:r>
          </a:p>
          <a:p>
            <a:r>
              <a:rPr lang="ru-RU" sz="1400" dirty="0" smtClean="0">
                <a:latin typeface="Bookman Old Style" pitchFamily="18" charset="0"/>
              </a:rPr>
              <a:t>Формировать  элементарные  коммуникативные  умения, обучать  детей  взаимодействию  с  окружающими.</a:t>
            </a:r>
          </a:p>
          <a:p>
            <a:r>
              <a:rPr lang="ru-RU" sz="1400" dirty="0" smtClean="0">
                <a:latin typeface="Bookman Old Style" pitchFamily="18" charset="0"/>
              </a:rPr>
              <a:t>Учить  детей  отражать  в  речи  содержание  выполненных  действий.</a:t>
            </a:r>
          </a:p>
          <a:p>
            <a:r>
              <a:rPr lang="ru-RU" sz="1400" dirty="0" smtClean="0">
                <a:latin typeface="Bookman Old Style" pitchFamily="18" charset="0"/>
              </a:rPr>
              <a:t>Формировать  общие  речевые  навыки.</a:t>
            </a:r>
          </a:p>
          <a:p>
            <a:r>
              <a:rPr lang="ru-RU" sz="1400" dirty="0" smtClean="0">
                <a:latin typeface="Bookman Old Style" pitchFamily="18" charset="0"/>
              </a:rPr>
              <a:t>Совершенствовать  кинестетическую  и  кинетическую  основу  движений  детей  в  процессе  развития  общей, мелкой  и  артикуляторной  моторики.</a:t>
            </a:r>
          </a:p>
          <a:p>
            <a:r>
              <a:rPr lang="ru-RU" sz="1400" dirty="0" smtClean="0">
                <a:latin typeface="Bookman Old Style" pitchFamily="18" charset="0"/>
              </a:rPr>
              <a:t>Обогащать  предметный (существительные), предикативный (глаголы)  и  адъективный ( прилагательные)  словарь  импрессивной  и  экспрессивной  речи.</a:t>
            </a:r>
          </a:p>
          <a:p>
            <a:r>
              <a:rPr lang="ru-RU" sz="1400" dirty="0" smtClean="0">
                <a:latin typeface="Bookman Old Style" pitchFamily="18" charset="0"/>
              </a:rPr>
              <a:t>Формировать  грамматические  стереотипы, словоизменения  и  словообразования.</a:t>
            </a:r>
          </a:p>
          <a:p>
            <a:r>
              <a:rPr lang="ru-RU" sz="1400" dirty="0" smtClean="0">
                <a:latin typeface="Bookman Old Style" pitchFamily="18" charset="0"/>
              </a:rPr>
              <a:t>Формировать  синтаксические  стереотипы  и  работать  над  усвоением  синтаксических  связей  в  составе  предложения.</a:t>
            </a:r>
          </a:p>
          <a:p>
            <a:r>
              <a:rPr lang="ru-RU" sz="1400" dirty="0" smtClean="0">
                <a:latin typeface="Bookman Old Style" pitchFamily="18" charset="0"/>
              </a:rPr>
              <a:t>Расширять  возможности  участия  детей  в  диалоге, формировать  монологическую  речь.</a:t>
            </a:r>
          </a:p>
          <a:p>
            <a:r>
              <a:rPr lang="ru-RU" sz="1400" dirty="0" smtClean="0">
                <a:latin typeface="Bookman Old Style" pitchFamily="18" charset="0"/>
              </a:rPr>
              <a:t>Осуществлять  коррекцию  нарушений  дыхательной  и  голосовой  функции.</a:t>
            </a:r>
          </a:p>
          <a:p>
            <a:r>
              <a:rPr lang="ru-RU" sz="1400" dirty="0" smtClean="0">
                <a:latin typeface="Bookman Old Style" pitchFamily="18" charset="0"/>
              </a:rPr>
              <a:t>Создавать  благоприятные  условия  для  последующего  формирования  функций  фонематической  системы.</a:t>
            </a:r>
          </a:p>
          <a:p>
            <a:r>
              <a:rPr lang="ru-RU" sz="1400" dirty="0" smtClean="0">
                <a:latin typeface="Bookman Old Style" pitchFamily="18" charset="0"/>
              </a:rPr>
              <a:t>Осуществлять  коррекцию  нарушений  фонетической  стороны  речи,  развивать  фонематические  процессы.</a:t>
            </a:r>
          </a:p>
          <a:p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Приложения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925144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Экспрессивный и импрессивный словарь</a:t>
            </a: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Речевая карта</a:t>
            </a: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Картинки-символы звуков</a:t>
            </a: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Игры по формированию фразовой речи</a:t>
            </a:r>
          </a:p>
          <a:p>
            <a:pPr>
              <a:buNone/>
            </a:pPr>
            <a:endParaRPr lang="ru-RU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dirty="0">
              <a:latin typeface="Bookman Old Style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067944" y="1600200"/>
          <a:ext cx="4618856" cy="39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428"/>
                <a:gridCol w="2309428"/>
              </a:tblGrid>
              <a:tr h="39890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Цель: формирование фразы из 2 слов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Методика проведения: Педагог предлагает ребенку картинку. Ребенок должен составить фразу, например,  ЭТО РУКА. ВИЖУ РУКУ.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C:\Users\Первый\Desktop\ОТЧЕТ ПО САМООБРАЗОВАНИЮ\Игра действия\Новая 25.03.2017\lM-z_yNsfG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628800"/>
            <a:ext cx="2087880" cy="3017520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indent="360363"/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Методическое обеспечение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1029" name="Picture 5" descr="IMG_2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38700"/>
            <a:ext cx="4090392" cy="3073291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30" name="Picture 6" descr="IMG_2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628800"/>
            <a:ext cx="3965855" cy="295232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indent="360363"/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Методическое обеспечение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IMG_2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940729" cy="295232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8" name="Picture 4" descr="IMG_25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75112"/>
            <a:ext cx="4032448" cy="301773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indent="360363"/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Методическое обеспечение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IMG_2589"/>
          <p:cNvPicPr>
            <a:picLocks noChangeAspect="1" noChangeArrowheads="1"/>
          </p:cNvPicPr>
          <p:nvPr/>
        </p:nvPicPr>
        <p:blipFill>
          <a:blip r:embed="rId2" cstate="print"/>
          <a:srcRect l="16185" r="17918"/>
          <a:stretch>
            <a:fillRect/>
          </a:stretch>
        </p:blipFill>
        <p:spPr bwMode="auto">
          <a:xfrm>
            <a:off x="611560" y="1556791"/>
            <a:ext cx="3528392" cy="403570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51" name="Picture 3" descr="IMG_2595"/>
          <p:cNvPicPr>
            <a:picLocks noChangeAspect="1" noChangeArrowheads="1"/>
          </p:cNvPicPr>
          <p:nvPr/>
        </p:nvPicPr>
        <p:blipFill>
          <a:blip r:embed="rId3" cstate="print"/>
          <a:srcRect l="17981" r="9724"/>
          <a:stretch>
            <a:fillRect/>
          </a:stretch>
        </p:blipFill>
        <p:spPr bwMode="auto">
          <a:xfrm>
            <a:off x="4499992" y="2187052"/>
            <a:ext cx="3960440" cy="410039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Содержание 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125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66"/>
                </a:solidFill>
                <a:latin typeface="Bookman Old Style" pitchFamily="18" charset="0"/>
              </a:rPr>
              <a:t>I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.Пояснительная записка</a:t>
            </a:r>
            <a:endParaRPr lang="ru-RU" sz="24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Актуальность </a:t>
            </a:r>
            <a:endParaRPr lang="ru-RU" sz="20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Нормативно-правовая база </a:t>
            </a:r>
            <a:endParaRPr lang="ru-RU" sz="20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Особенности становления и логопедическая характеристика состояния речевого развития при умственной отсталости</a:t>
            </a:r>
            <a:endParaRPr lang="ru-RU" sz="20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Цели и задачи </a:t>
            </a:r>
            <a:endParaRPr lang="ru-RU" sz="20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Принципы и условия эффективного логопедического воздействия</a:t>
            </a:r>
            <a:endParaRPr lang="ru-RU" sz="20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Система мониторинга речевого развития воспитанников</a:t>
            </a:r>
            <a:endParaRPr lang="ru-RU" sz="20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66"/>
                </a:solidFill>
                <a:latin typeface="Bookman Old Style" pitchFamily="18" charset="0"/>
              </a:rPr>
              <a:t>II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. Содержание логопедической работы</a:t>
            </a:r>
            <a:endParaRPr lang="ru-RU" sz="24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2.1.Организация  работы учителя-логопеда</a:t>
            </a:r>
            <a:endParaRPr lang="ru-RU" sz="24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2.2. Содержание  логопедической работы с воспитанниками, имеющими системное недоразвитие речи тяжелой степени</a:t>
            </a:r>
            <a:endParaRPr lang="ru-RU" sz="24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2.3. Педагогические ориентиры</a:t>
            </a:r>
            <a:endParaRPr lang="ru-RU" sz="24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66"/>
                </a:solidFill>
                <a:latin typeface="Bookman Old Style" pitchFamily="18" charset="0"/>
              </a:rPr>
              <a:t>III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. Список литературы</a:t>
            </a:r>
            <a:endParaRPr lang="ru-RU" sz="24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000066"/>
                </a:solidFill>
                <a:latin typeface="Bookman Old Style" pitchFamily="18" charset="0"/>
              </a:rPr>
              <a:t>IV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. Приложения</a:t>
            </a:r>
            <a:endParaRPr lang="ru-RU" sz="24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Цели</a:t>
            </a:r>
            <a:r>
              <a:rPr lang="ru-RU" dirty="0" smtClean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452438" algn="just">
              <a:buNone/>
            </a:pPr>
            <a:r>
              <a:rPr lang="ru-RU" dirty="0" smtClean="0"/>
              <a:t>-</a:t>
            </a:r>
            <a:r>
              <a:rPr lang="ru-RU" sz="3400" dirty="0" smtClean="0">
                <a:solidFill>
                  <a:srgbClr val="000066"/>
                </a:solidFill>
                <a:latin typeface="Bookman Old Style" pitchFamily="18" charset="0"/>
              </a:rPr>
              <a:t>раскрыть алгоритм работы учителя-логопеда с воспитанниками, имеющими речевое заключение «системное недоразвитие речи тяжелой степени</a:t>
            </a:r>
          </a:p>
          <a:p>
            <a:pPr marL="0" indent="452438" algn="just">
              <a:buFontTx/>
              <a:buChar char="-"/>
            </a:pPr>
            <a:r>
              <a:rPr lang="ru-RU" sz="3400" dirty="0" smtClean="0">
                <a:solidFill>
                  <a:srgbClr val="000066"/>
                </a:solidFill>
                <a:latin typeface="Bookman Old Style" pitchFamily="18" charset="0"/>
              </a:rPr>
              <a:t>оказать помощь воспитателям групп компенсирующей направленности, учителям – дефектологам,  в работе с указанной категорией дошкольников</a:t>
            </a:r>
          </a:p>
          <a:p>
            <a:pPr marL="0" indent="452438" algn="just">
              <a:buFontTx/>
              <a:buChar char="-"/>
            </a:pPr>
            <a:r>
              <a:rPr lang="ru-RU" sz="3400" dirty="0" smtClean="0">
                <a:solidFill>
                  <a:srgbClr val="000066"/>
                </a:solidFill>
                <a:latin typeface="Bookman Old Style" pitchFamily="18" charset="0"/>
              </a:rPr>
              <a:t>оказать  квалифицированную помощь воспитанникам МБДОУ в освоении образовательной  области «речевое развитие»,  АООП ДО для детей с ограниченными возможностями здоровья (задержкой психического развития и умственной отсталостью легкой степени) МБДОУ г. Иркутска детского сада № 71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Задачи</a:t>
            </a:r>
            <a:r>
              <a:rPr lang="ru-RU" dirty="0" smtClean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000066"/>
                </a:solidFill>
                <a:latin typeface="Bookman Old Style" pitchFamily="18" charset="0"/>
              </a:rPr>
              <a:t>-повышение профессиональной компетентности учителей-логопедов, воспитателей групп компенсирующей направленности, учителей-дефектологов, в работе с дошкольниками, имеющими речевое заключение «системное недоразвитие речи тяжелой степени»;</a:t>
            </a:r>
          </a:p>
          <a:p>
            <a:pPr>
              <a:buNone/>
            </a:pPr>
            <a:r>
              <a:rPr lang="ru-RU" sz="3400" dirty="0" smtClean="0">
                <a:solidFill>
                  <a:srgbClr val="000066"/>
                </a:solidFill>
                <a:latin typeface="Bookman Old Style" pitchFamily="18" charset="0"/>
              </a:rPr>
              <a:t>- формирование у детей элементарных способов и средств взаимодействия с окружающими людьми;</a:t>
            </a:r>
          </a:p>
          <a:p>
            <a:pPr>
              <a:buNone/>
            </a:pPr>
            <a:r>
              <a:rPr lang="ru-RU" sz="3400" dirty="0" smtClean="0">
                <a:solidFill>
                  <a:srgbClr val="000066"/>
                </a:solidFill>
                <a:latin typeface="Bookman Old Style" pitchFamily="18" charset="0"/>
              </a:rPr>
              <a:t>- развитие потребности во взаимодействии со взрослыми и сверстниками и в речевой активности;</a:t>
            </a:r>
          </a:p>
          <a:p>
            <a:pPr>
              <a:buNone/>
            </a:pPr>
            <a:r>
              <a:rPr lang="ru-RU" sz="3400" dirty="0" smtClean="0">
                <a:solidFill>
                  <a:srgbClr val="000066"/>
                </a:solidFill>
                <a:latin typeface="Bookman Old Style" pitchFamily="18" charset="0"/>
              </a:rPr>
              <a:t>- совершенствование лексической стороны речи, способности к подражанию речи;</a:t>
            </a:r>
          </a:p>
          <a:p>
            <a:pPr>
              <a:buNone/>
            </a:pPr>
            <a:r>
              <a:rPr lang="ru-RU" sz="3400" dirty="0" smtClean="0">
                <a:solidFill>
                  <a:srgbClr val="000066"/>
                </a:solidFill>
                <a:latin typeface="Bookman Old Style" pitchFamily="18" charset="0"/>
              </a:rPr>
              <a:t>- совершенствование произносительной стороны речи, грамматического строя, диалогической формы связной речи в различных формах и видах детской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Содержание логопедической работы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Организация  работы учителя-логопеда</a:t>
            </a:r>
            <a:endParaRPr lang="ru-RU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Содержание логопедических занятий</a:t>
            </a: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установление контакта с ребенком;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развитие  понимания  речи;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развитие общих речевых навыков (артикуляционной моторики, дыхания);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активизация  речевой  деятельности  (звукоподражания, односложные, двухсложные и трехсложные слова) и  развитие  лексико-грамматических  средств  языка;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Развитие понимания обращенной речи (пример игры)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 smtClean="0">
                <a:latin typeface="Bookman Old Style" pitchFamily="18" charset="0"/>
              </a:rPr>
              <a:t>Покажи, где…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Рассмотрите с ребенком картинки. Спросите его: «Где мячик? Покажи». Если ребенок не справляется с заданием, возьмите его пальчик и найдите картинку вместе, обязательно приговаривая: «Вот мячик». Если это задание вызывает трудности, возьмите 3-4 объемные игрушки и поиграйте подобным образом. Важно, чтобы ребенок начал понимать вопрос «где?» и просьбы «покажи…», «дай…».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Содержание логопедической работы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Организация  работы учителя-логопеда</a:t>
            </a:r>
            <a:endParaRPr lang="ru-RU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Содержание логопедических занятий</a:t>
            </a: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установление контакта с ребенком;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развитие  понимания  речи;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развитие общих речевых навыков (артикуляционной моторики, дыхания);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активизация  речевой  деятельности  (звукоподражания, односложные, двухсложные и трехсложные слова) и  развитие  лексико-грамматических  средств  языка.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Активизация речевой деятельности 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888432" cy="5141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Этапы работы по вызыванию речи</a:t>
            </a: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Последовательность работы над звуками раннего онтогенеза</a:t>
            </a: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Примерная структура занятий с дошкольниками </a:t>
            </a:r>
          </a:p>
          <a:p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Формирование фразовой речи на начальных этапах работы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F:\презентация\фото дети\а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3148" t="12395" r="13576" b="7702"/>
          <a:stretch>
            <a:fillRect/>
          </a:stretch>
        </p:blipFill>
        <p:spPr bwMode="auto">
          <a:xfrm>
            <a:off x="467544" y="3861048"/>
            <a:ext cx="1895018" cy="261621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Содержимое 7" descr="C:\Users\Первый\Documents\Новикова Иванцова\мелод\1 собака АФ на котенка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1507976" cy="163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F:\презентация\фото дети\IMG_0698.JPG"/>
          <p:cNvPicPr>
            <a:picLocks/>
          </p:cNvPicPr>
          <p:nvPr/>
        </p:nvPicPr>
        <p:blipFill>
          <a:blip r:embed="rId4" cstate="print"/>
          <a:srcRect l="6533"/>
          <a:stretch>
            <a:fillRect/>
          </a:stretch>
        </p:blipFill>
        <p:spPr bwMode="auto">
          <a:xfrm>
            <a:off x="3203848" y="1700808"/>
            <a:ext cx="1440160" cy="216024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" name="Содержимое 5" descr="F:\презентация\фото дети\ксения с книгой.JPG"/>
          <p:cNvPicPr>
            <a:picLocks/>
          </p:cNvPicPr>
          <p:nvPr/>
        </p:nvPicPr>
        <p:blipFill>
          <a:blip r:embed="rId5" cstate="print"/>
          <a:srcRect l="11224" r="11972"/>
          <a:stretch>
            <a:fillRect/>
          </a:stretch>
        </p:blipFill>
        <p:spPr bwMode="auto">
          <a:xfrm>
            <a:off x="467544" y="1556792"/>
            <a:ext cx="2238400" cy="199952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" name="Picture 3" descr="F:\презентация\-8-638.jpg"/>
          <p:cNvPicPr>
            <a:picLocks noChangeAspect="1" noChangeArrowheads="1"/>
          </p:cNvPicPr>
          <p:nvPr/>
        </p:nvPicPr>
        <p:blipFill>
          <a:blip r:embed="rId6" cstate="print"/>
          <a:srcRect l="1176" t="17119" r="78840" b="56263"/>
          <a:stretch>
            <a:fillRect/>
          </a:stretch>
        </p:blipFill>
        <p:spPr bwMode="auto">
          <a:xfrm>
            <a:off x="3707904" y="5373216"/>
            <a:ext cx="1314387" cy="13144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Игры по разделам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Звуки и звукоподражания.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Двухсложные слова из прямых слогов.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Односложные слова.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Двухсложные слова со стечением согласных в середине слова.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Двухсложные слова, состоящие из открытого и закрытого слога.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Двухсложные слова, состоящие из двух закрытых слогов.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Трехсложные слова.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803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МЕТОДИЧЕСКОЕ ПОСОБИЕ  ВЫЗЫВАНИЕ РЕЧИ, АКТИВИЗАЦИЯ СЛОВАРЯ И ФОРМИРОВАНИЕ ГРАММАТИЧЕСКОГО СТРОЯ РЕЧИ У ВОСПИТАННИКОВ, ИМЕЮЩИХ СИСТЕМНОЕ НЕДОРАЗВИТИЕ РЕЧИ  ТЯЖЕЛОЙ СТЕПЕНИ </vt:lpstr>
      <vt:lpstr>Содержание </vt:lpstr>
      <vt:lpstr>Цели </vt:lpstr>
      <vt:lpstr>Задачи </vt:lpstr>
      <vt:lpstr>Содержание логопедической работы</vt:lpstr>
      <vt:lpstr>Развитие понимания обращенной речи (пример игры)</vt:lpstr>
      <vt:lpstr>Содержание логопедической работы</vt:lpstr>
      <vt:lpstr>Активизация речевой деятельности </vt:lpstr>
      <vt:lpstr>Игры по разделам</vt:lpstr>
      <vt:lpstr>Примеры игр (двусложные слова из прямых слогов)</vt:lpstr>
      <vt:lpstr>Педагогические ориентиры</vt:lpstr>
      <vt:lpstr>Приложения </vt:lpstr>
      <vt:lpstr>Методическое обеспечение</vt:lpstr>
      <vt:lpstr>Методическое обеспечение</vt:lpstr>
      <vt:lpstr>Методическое обеспечение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Рябинович</dc:creator>
  <cp:lastModifiedBy>Первый</cp:lastModifiedBy>
  <cp:revision>23</cp:revision>
  <dcterms:created xsi:type="dcterms:W3CDTF">2017-09-12T05:02:25Z</dcterms:created>
  <dcterms:modified xsi:type="dcterms:W3CDTF">2017-09-20T03:52:49Z</dcterms:modified>
</cp:coreProperties>
</file>